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7" r:id="rId5"/>
    <p:sldId id="259" r:id="rId6"/>
    <p:sldId id="260" r:id="rId7"/>
    <p:sldId id="262" r:id="rId8"/>
    <p:sldId id="268" r:id="rId9"/>
    <p:sldId id="270" r:id="rId10"/>
    <p:sldId id="271" r:id="rId11"/>
    <p:sldId id="272" r:id="rId12"/>
    <p:sldId id="263" r:id="rId13"/>
    <p:sldId id="269" r:id="rId14"/>
    <p:sldId id="264" r:id="rId15"/>
    <p:sldId id="275" r:id="rId16"/>
    <p:sldId id="274" r:id="rId17"/>
    <p:sldId id="276" r:id="rId18"/>
    <p:sldId id="277" r:id="rId19"/>
    <p:sldId id="278" r:id="rId20"/>
    <p:sldId id="273" r:id="rId21"/>
    <p:sldId id="280" r:id="rId22"/>
    <p:sldId id="265" r:id="rId23"/>
    <p:sldId id="279" r:id="rId24"/>
    <p:sldId id="281" r:id="rId25"/>
    <p:sldId id="282" r:id="rId26"/>
    <p:sldId id="283" r:id="rId27"/>
    <p:sldId id="284" r:id="rId28"/>
    <p:sldId id="266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BD5D53-65DE-4C4A-8C77-BA738507D8B1}">
          <p14:sldIdLst>
            <p14:sldId id="256"/>
            <p14:sldId id="257"/>
          </p14:sldIdLst>
        </p14:section>
        <p14:section name="Contexte" id="{E1731A4C-CD80-48DE-AA96-C88FB5142832}">
          <p14:sldIdLst>
            <p14:sldId id="258"/>
            <p14:sldId id="267"/>
          </p14:sldIdLst>
        </p14:section>
        <p14:section name="Objectifs" id="{A04D02E4-95C3-4712-9111-D2BA991C7D25}">
          <p14:sldIdLst>
            <p14:sldId id="259"/>
          </p14:sldIdLst>
        </p14:section>
        <p14:section name="Données" id="{B64E0A6B-8996-4EAF-B9A8-A0158B2C3B3E}">
          <p14:sldIdLst>
            <p14:sldId id="260"/>
            <p14:sldId id="262"/>
            <p14:sldId id="268"/>
            <p14:sldId id="270"/>
            <p14:sldId id="271"/>
            <p14:sldId id="272"/>
          </p14:sldIdLst>
        </p14:section>
        <p14:section name="Apprintissage non supervisé" id="{F037B402-3A1A-41B2-90D8-94537F4429EF}">
          <p14:sldIdLst>
            <p14:sldId id="263"/>
            <p14:sldId id="269"/>
            <p14:sldId id="264"/>
            <p14:sldId id="275"/>
            <p14:sldId id="274"/>
            <p14:sldId id="276"/>
            <p14:sldId id="277"/>
            <p14:sldId id="278"/>
          </p14:sldIdLst>
        </p14:section>
        <p14:section name="Apprintissage supervisé" id="{E08DC91D-D3EB-4347-8016-E03072C67375}">
          <p14:sldIdLst>
            <p14:sldId id="273"/>
            <p14:sldId id="280"/>
            <p14:sldId id="265"/>
            <p14:sldId id="279"/>
            <p14:sldId id="281"/>
          </p14:sldIdLst>
        </p14:section>
        <p14:section name="Résultats" id="{E4537396-B96C-4F90-A099-5309FEEF0E18}">
          <p14:sldIdLst>
            <p14:sldId id="282"/>
            <p14:sldId id="283"/>
            <p14:sldId id="284"/>
          </p14:sldIdLst>
        </p14:section>
        <p14:section name="COnclusion" id="{BA211663-0826-43CD-BBD1-1EC35992FEDC}">
          <p14:sldIdLst>
            <p14:sldId id="266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02" autoAdjust="0"/>
  </p:normalViewPr>
  <p:slideViewPr>
    <p:cSldViewPr snapToGrid="0">
      <p:cViewPr varScale="1">
        <p:scale>
          <a:sx n="103" d="100"/>
          <a:sy n="103" d="100"/>
        </p:scale>
        <p:origin x="11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38932A-B055-46E5-990C-EA2245BB8C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F15123-F1AE-449A-8991-04CAF6CF9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DDBB-68CA-4D92-8E8F-9BDB821D0AE7}" type="datetimeFigureOut">
              <a:rPr lang="fr-CH" smtClean="0"/>
              <a:t>19.07.2017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5AD580-6A20-4147-80CF-4832E3F8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53C3AD-0B7D-4D71-A57E-8AFA594C8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B03D-8848-4C2C-94B4-F609E45F567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24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A40C-FCE4-4F36-9D81-E029F5E2475B}" type="datetimeFigureOut">
              <a:rPr lang="fr-CH" smtClean="0"/>
              <a:t>19.07.2017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AAC-8D22-4EC6-82DE-4AE8B02AE75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365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99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 tirer de ce clustering ?  Rien.</a:t>
            </a:r>
          </a:p>
          <a:p>
            <a:r>
              <a:rPr lang="fr-CH" dirty="0"/>
              <a:t>HCPC, pour \</a:t>
            </a:r>
            <a:r>
              <a:rPr lang="fr-CH" dirty="0" err="1"/>
              <a:t>textit</a:t>
            </a:r>
            <a:r>
              <a:rPr lang="fr-CH" dirty="0"/>
              <a:t>{</a:t>
            </a:r>
            <a:r>
              <a:rPr lang="fr-CH" dirty="0" err="1"/>
              <a:t>Hierarchical</a:t>
            </a:r>
            <a:r>
              <a:rPr lang="fr-CH" dirty="0"/>
              <a:t> Clustering on Principal Components}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32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L’altitude a une bonne influence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546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Defectos</a:t>
            </a:r>
            <a:r>
              <a:rPr lang="fr-CH" dirty="0"/>
              <a:t> éliminés industriellement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2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Catégories:</a:t>
            </a:r>
          </a:p>
          <a:p>
            <a:r>
              <a:rPr lang="fr-CH" dirty="0"/>
              <a:t>Orange 2</a:t>
            </a:r>
          </a:p>
          <a:p>
            <a:r>
              <a:rPr lang="fr-CH" dirty="0"/>
              <a:t>Bleu 3</a:t>
            </a:r>
          </a:p>
          <a:p>
            <a:r>
              <a:rPr lang="fr-CH" dirty="0"/>
              <a:t>Rouge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6928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PLS a la gentillesse de fournir des cercles de corrélations ! On voit qu’il n’y a presque rien avec nos sorties.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62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Puntaje</a:t>
            </a:r>
            <a:r>
              <a:rPr lang="fr-CH" dirty="0"/>
              <a:t> Total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1813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de données sur 2012 mais on peut imaginer que c’est légèrement pire que 2011 -&gt; bon moyen de confirmation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595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Sol: On perd toute la complexité chimique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05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en existe plusieurs il faut uniformiser</a:t>
            </a:r>
          </a:p>
          <a:p>
            <a:r>
              <a:rPr lang="fr-CH" dirty="0"/>
              <a:t>C’est la porte ouverte à toutes les fenêtres d’analyses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7925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Connaissance et </a:t>
            </a:r>
            <a:r>
              <a:rPr lang="fr-CH" dirty="0" err="1"/>
              <a:t>paramètrage</a:t>
            </a:r>
            <a:r>
              <a:rPr lang="fr-CH" dirty="0"/>
              <a:t> des méthodes</a:t>
            </a:r>
          </a:p>
          <a:p>
            <a:r>
              <a:rPr lang="fr-CH" dirty="0"/>
              <a:t>Interprétation des types de variables (catégoriques </a:t>
            </a:r>
            <a:r>
              <a:rPr lang="fr-CH" dirty="0" err="1"/>
              <a:t>etc</a:t>
            </a:r>
            <a:r>
              <a:rPr lang="fr-CH" dirty="0"/>
              <a:t>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503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 présenter si on connait pas l’expert – TB en partie en Suisse et en partie en Colombie</a:t>
            </a:r>
          </a:p>
          <a:p>
            <a:endParaRPr lang="fr-CH" dirty="0"/>
          </a:p>
          <a:p>
            <a:r>
              <a:rPr lang="fr-CH" dirty="0"/>
              <a:t>Bien décrire le CIAT et ce qu’il fait dans le monde</a:t>
            </a:r>
          </a:p>
          <a:p>
            <a:endParaRPr lang="fr-CH" dirty="0"/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….pour lutter contre la faim et la pauvreté et préserver les ressources naturelles des pays en voie de développement.</a:t>
            </a:r>
          </a:p>
          <a:p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Éventuellement citer une autre étude sur le riz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4472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Hard vs Soft </a:t>
            </a:r>
            <a:r>
              <a:rPr lang="fr-CH" dirty="0" err="1"/>
              <a:t>skills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354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Géographique et politico-café -&gt; C’est où et qui gère le </a:t>
            </a:r>
            <a:r>
              <a:rPr lang="fr-CH" dirty="0" err="1"/>
              <a:t>pathé</a:t>
            </a:r>
            <a:endParaRPr lang="fr-CH" dirty="0"/>
          </a:p>
          <a:p>
            <a:endParaRPr lang="fr-CH" dirty="0"/>
          </a:p>
          <a:p>
            <a:r>
              <a:rPr lang="fr-CH" dirty="0"/>
              <a:t>Reprendre le résumé, intro vachement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5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Objectifs du projet au niveau statistique et impact souhaité</a:t>
            </a:r>
          </a:p>
          <a:p>
            <a:r>
              <a:rPr lang="fr-CH" dirty="0"/>
              <a:t>Sortir la carte avec les saveurs du café pour expliquer le genre de choses mais en s’affranchissant des frontières politiques. </a:t>
            </a:r>
          </a:p>
          <a:p>
            <a:endParaRPr lang="fr-CH" dirty="0"/>
          </a:p>
          <a:p>
            <a:r>
              <a:rPr lang="fr-CH" dirty="0"/>
              <a:t>Caractériser = trouver des groupes sans frontières politiques</a:t>
            </a:r>
          </a:p>
          <a:p>
            <a:r>
              <a:rPr lang="fr-CH" dirty="0"/>
              <a:t>Prédire = appliquer les relations trouvées pour prédire la qualité future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657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Mettre en valeur la récolte de données et donner un aperçu du temps de travail en spécifiant chaque étapes </a:t>
            </a:r>
          </a:p>
          <a:p>
            <a:endParaRPr lang="fr-CH" dirty="0"/>
          </a:p>
          <a:p>
            <a:r>
              <a:rPr lang="fr-CH" dirty="0"/>
              <a:t>Proactif: Demander de meilleures </a:t>
            </a:r>
            <a:r>
              <a:rPr lang="fr-CH" dirty="0" err="1"/>
              <a:t>donneés</a:t>
            </a:r>
            <a:r>
              <a:rPr lang="fr-CH" dirty="0"/>
              <a:t>, fixer des limites de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83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 Création d’une classe pour le climat</a:t>
            </a:r>
          </a:p>
          <a:p>
            <a:r>
              <a:rPr lang="fr-CH" dirty="0"/>
              <a:t>2: Création d’une classe pour le sol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3: </a:t>
            </a:r>
            <a:r>
              <a:rPr lang="fr-CH" dirty="0" err="1"/>
              <a:t>Parsing</a:t>
            </a:r>
            <a:r>
              <a:rPr lang="fr-CH" dirty="0"/>
              <a:t> des </a:t>
            </a:r>
            <a:r>
              <a:rPr lang="fr-CH" dirty="0" err="1"/>
              <a:t>pdf</a:t>
            </a:r>
            <a:r>
              <a:rPr lang="fr-CH" dirty="0"/>
              <a:t> et des </a:t>
            </a:r>
            <a:r>
              <a:rPr lang="fr-CH" dirty="0" err="1"/>
              <a:t>xls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Détails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03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Bien parler des étapes: Rassemblement des données. GPS, </a:t>
            </a:r>
            <a:r>
              <a:rPr lang="fr-CH" dirty="0" err="1"/>
              <a:t>FedeCafe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46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Surtout par rapport au rendement… pas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220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Rappel de ce qu’est une catégorie ?</a:t>
            </a:r>
          </a:p>
          <a:p>
            <a:r>
              <a:rPr lang="fr-CH" dirty="0"/>
              <a:t>Importance du climat -&gt; en analysant les composants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99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6049-2BF6-4665-B295-990BF887308E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675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5374587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41820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773802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14864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03433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19AB-553A-45AA-9A45-00AB3A1CF5D7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9660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503-81B4-492E-B61C-EDF673945F65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173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D8F905-FAF6-418F-A1D5-99F712355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68" y="0"/>
            <a:ext cx="2781145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3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8B1-307F-4DA6-AEB0-8A750BC32D0E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707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0843-3EBB-4880-A907-314E55DF4AD0}" type="datetime1">
              <a:rPr lang="fr-CH" smtClean="0"/>
              <a:t>19.07.2017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995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9BD-71D1-4D3A-BF7E-A01286F8F338}" type="datetime1">
              <a:rPr lang="fr-CH" smtClean="0"/>
              <a:t>19.07.2017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8200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EF33-E1EC-4183-AF9C-064C75D7585E}" type="datetime1">
              <a:rPr lang="fr-CH" smtClean="0"/>
              <a:t>19.07.2017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14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A6B0-BADC-4CEB-AC16-B985F3EF203C}" type="datetime1">
              <a:rPr lang="fr-CH" smtClean="0"/>
              <a:t>19.07.2017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332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42C-01A5-4491-9A6A-5A226D7DF785}" type="datetime1">
              <a:rPr lang="fr-CH" smtClean="0"/>
              <a:t>19.07.2017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255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9FB0-45D2-4809-ABBC-D246A205109C}" type="datetime1">
              <a:rPr lang="fr-CH" smtClean="0"/>
              <a:t>19.07.2017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35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7A5A-0E83-485E-92EA-D1386B4925FD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081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08A3C-B657-425B-80EC-3DCC3452C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668" y="921124"/>
            <a:ext cx="7766936" cy="2302718"/>
          </a:xfrm>
        </p:spPr>
        <p:txBody>
          <a:bodyPr>
            <a:normAutofit fontScale="90000"/>
          </a:bodyPr>
          <a:lstStyle/>
          <a:p>
            <a:pPr algn="ctr"/>
            <a:r>
              <a:rPr lang="fr-CH" sz="4000" dirty="0">
                <a:solidFill>
                  <a:srgbClr val="008000"/>
                </a:solidFill>
              </a:rPr>
              <a:t>Analyse des relations entre les conditions de culture et la qualité des cafés du département de Risaralda en Colombie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5DE84-8FAE-48BF-AFB1-3E5462D5C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668" y="4337136"/>
            <a:ext cx="7766936" cy="1096899"/>
          </a:xfrm>
        </p:spPr>
        <p:txBody>
          <a:bodyPr/>
          <a:lstStyle/>
          <a:p>
            <a:pPr algn="ctr"/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  <a:p>
            <a:pPr algn="ctr"/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45B0EB-8CEF-4113-B532-3D8D938F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88" y="5664820"/>
            <a:ext cx="3250191" cy="1007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C472BC-E286-430A-AC5E-2AF5C31F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88" y="5434035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D4977-F063-412F-A4C3-EBEE84C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A81DDF-64B6-48C9-A590-68143C80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B13E9-B4BB-46C2-AA5B-7C91B8AD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AB521-2276-4761-B1E8-81C44407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10</a:t>
            </a:fld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CC6A8D-CE37-4009-B146-FBA57079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151"/>
            <a:ext cx="6284675" cy="47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628D8-89DA-491A-BE89-618FE71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C91E166-05EC-428A-ACE8-D99F10ACD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499442"/>
            <a:ext cx="4839803" cy="331545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3D1B5-E872-4AB5-B837-2474C1E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9A133-A8FE-4590-B83E-217ED25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6A87D-8B7D-4550-96B4-F0A68878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11</a:t>
            </a:fld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699B57-658A-4717-80F0-7D99A52D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1499442"/>
            <a:ext cx="4763585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A83FF-5009-4697-B029-0D740C03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non-supervisé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269A-0AC7-4F8D-B606-90044F0D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Rechercher des groupes distincts parmi les données et analyser leurs différences</a:t>
            </a:r>
          </a:p>
          <a:p>
            <a:pPr lvl="1"/>
            <a:r>
              <a:rPr lang="fr-CH" dirty="0"/>
              <a:t>PCA</a:t>
            </a:r>
          </a:p>
          <a:p>
            <a:pPr lvl="1"/>
            <a:r>
              <a:rPr lang="fr-CH" dirty="0"/>
              <a:t>Clusters</a:t>
            </a:r>
          </a:p>
          <a:p>
            <a:pPr lvl="1"/>
            <a:r>
              <a:rPr lang="fr-CH" dirty="0"/>
              <a:t>SOM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6B52D-0AC4-4D63-A5B1-CC1F67D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DAE175-488A-4836-B553-1C5BF21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99A6-1527-45EB-81A5-D2A9CF64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706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FF5FD-A8BB-48E1-8796-25355F5D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PCA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745C-10C0-42B9-A8B3-B38B4FDF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92" y="676609"/>
            <a:ext cx="3668609" cy="3880773"/>
          </a:xfrm>
        </p:spPr>
        <p:txBody>
          <a:bodyPr/>
          <a:lstStyle/>
          <a:p>
            <a:r>
              <a:rPr lang="fr-CH" dirty="0"/>
              <a:t>Grande importance des variables climatiques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07DA9-BF50-4240-9ADB-C596D02B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2BEE5-003B-48D1-8220-3ABEFAA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F30D5-C646-4DBE-8417-121358CD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B9722C-E5E0-4910-B480-71F7BCBA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07" y="1713388"/>
            <a:ext cx="4618511" cy="3200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A105D2-7A83-4BFC-9F85-16848CA0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1" y="1713388"/>
            <a:ext cx="4776026" cy="329571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F4FFD39-D073-4744-BE78-B8C7E8DD38A5}"/>
              </a:ext>
            </a:extLst>
          </p:cNvPr>
          <p:cNvSpPr txBox="1">
            <a:spLocks/>
          </p:cNvSpPr>
          <p:nvPr/>
        </p:nvSpPr>
        <p:spPr>
          <a:xfrm>
            <a:off x="5605401" y="676609"/>
            <a:ext cx="36686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Premier impact visible du climat sur les catégories de café</a:t>
            </a:r>
          </a:p>
        </p:txBody>
      </p:sp>
    </p:spTree>
    <p:extLst>
      <p:ext uri="{BB962C8B-B14F-4D97-AF65-F5344CB8AC3E}">
        <p14:creationId xmlns:p14="http://schemas.microsoft.com/office/powerpoint/2010/main" val="116330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C573BC-A6D3-4182-A6AD-76177A8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8" y="0"/>
            <a:ext cx="6382968" cy="66669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46982-EBA3-4D1C-924B-D5D9EA5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7DC2-B392-4186-9E8C-4BA783D1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22" y="1491516"/>
            <a:ext cx="3255329" cy="3880773"/>
          </a:xfrm>
        </p:spPr>
        <p:txBody>
          <a:bodyPr/>
          <a:lstStyle/>
          <a:p>
            <a:r>
              <a:rPr lang="fr-CH" dirty="0"/>
              <a:t>Visuellement la séparation n’a aucun sens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50EFAD-47BA-44B4-A2ED-1C28B0C2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473A5-E562-46D9-8973-6D7603C2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B621C-B9FD-4C7A-86C0-B5CB02A8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674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ADC7F-F7CC-4A7B-B677-F4AD7E66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E25E-5D83-4A33-80ED-B470F0BA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AF6A3-B58C-43FC-BE0B-37A7638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9C5D8-64DF-4217-B2B3-3DAC8FF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15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910BB-2FEC-4393-B2F4-38DB933C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34712"/>
            <a:ext cx="7867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90B9B2-2C8D-4BDD-8472-64A0D48F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18890"/>
            <a:ext cx="785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17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930AE-832C-4376-97B6-7C7AE12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7" y="1788839"/>
            <a:ext cx="3981450" cy="2819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CBC51A-2D2C-4BDD-8670-EDC494C2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16" y="1779314"/>
            <a:ext cx="3952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5C3B4-DA72-4178-8849-A243FD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80D914-9537-4967-9F83-1390A63F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080" y="2061581"/>
            <a:ext cx="4903031" cy="362511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A70FB0-606B-455D-A995-D74FF1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0F9D5-A82C-4E97-9113-B9FE5D2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BB3BA-3E2E-441D-8A57-79E90F20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18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A1CCC-97AE-4B2D-98C7-894A11A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6" y="1909044"/>
            <a:ext cx="4069594" cy="33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4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C3B9-31E2-4B20-964D-8EC6CDED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50095-62EA-44C0-863E-7B4CB2A9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Deux années très différentes</a:t>
            </a:r>
          </a:p>
          <a:p>
            <a:r>
              <a:rPr lang="fr-CH" dirty="0"/>
              <a:t>L’altitude a une bonne influence sur le nombre de points totaux</a:t>
            </a:r>
          </a:p>
          <a:p>
            <a:r>
              <a:rPr lang="fr-CH" dirty="0"/>
              <a:t>Les précipitations ont un impact important sur les défauts physiques des grains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867DD-A126-4F56-A570-50ABB1D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2F3F8-B06F-4884-8F00-E5AEA2AC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D5B05-EF5D-4679-8F67-A53170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320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479C6-916A-4BDF-931E-B7713201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15F39-F36C-4C2F-974F-B4529D12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  <a:p>
            <a:r>
              <a:rPr lang="fr-CH" dirty="0"/>
              <a:t>Objectifs du projet</a:t>
            </a:r>
          </a:p>
          <a:p>
            <a:r>
              <a:rPr lang="fr-CH" dirty="0"/>
              <a:t>Première étape: Les données</a:t>
            </a:r>
          </a:p>
          <a:p>
            <a:r>
              <a:rPr lang="fr-CH" dirty="0"/>
              <a:t>Deuxième étape: Apprentissage non-supervisé</a:t>
            </a:r>
          </a:p>
          <a:p>
            <a:r>
              <a:rPr lang="fr-CH" dirty="0"/>
              <a:t>Troisième étape: Apprentissage supervisé</a:t>
            </a:r>
          </a:p>
          <a:p>
            <a:r>
              <a:rPr lang="fr-CH" dirty="0"/>
              <a:t>Résultats et analyse</a:t>
            </a:r>
          </a:p>
          <a:p>
            <a:r>
              <a:rPr lang="fr-CH" dirty="0"/>
              <a:t>Conclusion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B7782-D0A9-4C64-92C0-C8B787F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9E40-203C-46C8-B8BD-2A3A9462DA9F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34CD9-893C-4EFE-9EE2-7CF9B07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FD0061-906D-4457-B573-BDA2382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43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9D74B-8BE9-4845-83EE-BA35BA69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0950D-B734-4A5B-A73A-DC128F91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27" y="1553662"/>
            <a:ext cx="8596668" cy="3880773"/>
          </a:xfrm>
        </p:spPr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 </a:t>
            </a:r>
          </a:p>
          <a:p>
            <a:r>
              <a:rPr lang="fr-CH" dirty="0"/>
              <a:t>Partial Least Squares (Projection to Latent Structure)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83C7A-C188-46A9-B335-95F7F4F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50750-F9A2-4A13-9D64-5BF3B43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58A02-03A6-4CFD-90E8-4A7E34E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20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E5258E-CE9B-4392-81CD-B4AFBE59573F}"/>
              </a:ext>
            </a:extLst>
          </p:cNvPr>
          <p:cNvSpPr txBox="1"/>
          <p:nvPr/>
        </p:nvSpPr>
        <p:spPr>
          <a:xfrm>
            <a:off x="677334" y="3494049"/>
            <a:ext cx="5010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Variables de sorties principales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Acidité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Douceur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Total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8577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EBAB4-B906-46B0-9656-3E1E901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4C33D-10D7-4E85-92FC-CDED415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69420-7506-420A-89EF-89C3AA6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89435-F425-4B9B-9385-3A372D9B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21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B10EB4-AC68-435B-AA34-9A28141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3672585" cy="24080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22084B-207A-44F3-A94F-A75D3A8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68" y="1270000"/>
            <a:ext cx="3475811" cy="2442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7FB31C-A4E6-41AC-8F8C-A75D83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4" y="3548237"/>
            <a:ext cx="3488407" cy="2327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C443AC-D5BC-4BAF-B5FA-D25E5BED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40" y="3620095"/>
            <a:ext cx="3483227" cy="24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8D308-FB80-47B5-8364-2DD5700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B8110-D062-4EE3-AD76-8C9B673D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291"/>
            <a:ext cx="8596668" cy="3880773"/>
          </a:xfrm>
        </p:spPr>
        <p:txBody>
          <a:bodyPr/>
          <a:lstStyle/>
          <a:p>
            <a:r>
              <a:rPr lang="fr-CH" dirty="0"/>
              <a:t>Tentative d’amélioration en ne prenant que les variables qui ont une haute variabilité (une fois entrainé en ne gardant que les 25 meilleures variables, une autre les 21 meilleures)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C697-8F03-4FCA-AB55-3101C72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3047-28E5-49B0-88F2-D6C6778F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3DB95-2600-44C7-8638-595407F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959A6F-476B-43F9-AEDB-B15A0BB0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75" y="2894091"/>
            <a:ext cx="4719758" cy="2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64A3B-D9D2-40CF-88F7-DF8C94F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E6CB-D452-49F2-9F12-85C2B274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42D97-8CBA-46D9-A582-E4CB8F0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7785-07BE-422C-8F64-5AD58A5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783B6E-2315-4368-9EED-D2207BC8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1568572"/>
            <a:ext cx="4338522" cy="4472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759CFF-2EE3-475E-8019-3ECA0B4A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59" y="1568573"/>
            <a:ext cx="4324370" cy="4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8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2357E-319E-4BE9-AA46-E8A6E11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63A73-44ED-4E90-B878-A1C2499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758E-26ED-4A29-B466-FF99D877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61E982-69C6-47A0-886D-E5CC3D03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24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A23C90-AEF2-4039-9B36-1B74F36F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606008"/>
            <a:ext cx="7010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1D3A8-3359-470D-A01F-128E1D7E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941"/>
          </a:xfrm>
        </p:spPr>
        <p:txBody>
          <a:bodyPr/>
          <a:lstStyle/>
          <a:p>
            <a:r>
              <a:rPr lang="fr-CH" dirty="0"/>
              <a:t>Discussion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AB581-04EE-425D-BCAF-5DBA7035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5464"/>
            <a:ext cx="8596668" cy="3880773"/>
          </a:xfrm>
        </p:spPr>
        <p:txBody>
          <a:bodyPr/>
          <a:lstStyle/>
          <a:p>
            <a:r>
              <a:rPr lang="fr-CH" dirty="0"/>
              <a:t>Les fortes précipitations ont un impact négatif </a:t>
            </a:r>
          </a:p>
          <a:p>
            <a:pPr lvl="1"/>
            <a:r>
              <a:rPr lang="fr-CH" dirty="0"/>
              <a:t>Beaucoup de défauts physiques </a:t>
            </a:r>
          </a:p>
          <a:p>
            <a:pPr lvl="1"/>
            <a:r>
              <a:rPr lang="fr-CH" dirty="0"/>
              <a:t>Beaucoup de cafés avec 0 point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73AA8-5A1B-4ECE-8F4B-D5E88EB3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C997F-676A-4543-A545-E81E4A70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B7BD5-7E25-4CAF-A73D-6A2798A5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25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7D639D-DD8B-455A-8BBC-1DAE756C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" y="3296618"/>
            <a:ext cx="8688143" cy="27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5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FD3F-4928-4194-9FA1-1B6353EB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Disponibilité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087FB-C0FE-4786-87A0-C6427BA8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Beaucoup de travail pour nettoyer les données</a:t>
            </a:r>
          </a:p>
          <a:p>
            <a:r>
              <a:rPr lang="fr-CH" dirty="0"/>
              <a:t>Données sur le sol pauvres</a:t>
            </a:r>
          </a:p>
          <a:p>
            <a:r>
              <a:rPr lang="fr-CH" dirty="0"/>
              <a:t>Données de dégustation pas assez normalisées pour la description des saveurs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Le travail a poussé le comité à lancer un processus de normalisation de la récolte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B792F-623E-4086-8DDC-E94CA30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504B5-D66E-442E-8EEF-B1A6242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F6FE-BB1D-4619-A08C-3C41586F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85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D033C-BBF5-4B2B-B32D-16046C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43D61-6C3F-4F76-94C9-9D93CF82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C72562-36F3-486B-9E75-94D7B4A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1BA607-F64B-4115-ABBE-1F27A32E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74205" cy="6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1B7DC-0C5C-48E6-A76D-196A689C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211EC-2A53-4D10-972A-DECBF165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52E1C-B194-4696-8FC8-D05DA144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A4FDA-B801-47AA-B213-A5F517C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28</a:t>
            </a:fld>
            <a:endParaRPr lang="fr-CH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6542209-0E36-442C-A9C3-16EBC5C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Possibilité de dire s’il y a peu de chance qu’un café soit bon</a:t>
            </a:r>
          </a:p>
          <a:p>
            <a:endParaRPr lang="fr-CH" dirty="0"/>
          </a:p>
          <a:p>
            <a:r>
              <a:rPr lang="fr-CH" dirty="0" err="1"/>
              <a:t>Dataset</a:t>
            </a:r>
            <a:r>
              <a:rPr lang="fr-CH" dirty="0"/>
              <a:t> plus complet à venir, possible de comparer avec plus de deux années et éventuellement plus de variables</a:t>
            </a:r>
          </a:p>
          <a:p>
            <a:endParaRPr lang="fr-CH" dirty="0"/>
          </a:p>
          <a:p>
            <a:r>
              <a:rPr lang="fr-CH" dirty="0"/>
              <a:t>Améliorer les méthodes utilisées et les données</a:t>
            </a:r>
          </a:p>
          <a:p>
            <a:pPr lvl="1"/>
            <a:r>
              <a:rPr lang="fr-CH" dirty="0"/>
              <a:t>Manque de temps et manque de connaissances</a:t>
            </a:r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035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F248B-26F7-4176-BE9B-A333C57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personnelle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F7E39-1713-4011-AFEC-EBB07678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89398" cy="3880773"/>
          </a:xfrm>
        </p:spPr>
        <p:txBody>
          <a:bodyPr/>
          <a:lstStyle/>
          <a:p>
            <a:r>
              <a:rPr lang="fr-CH" dirty="0"/>
              <a:t>Contact avec le monde réel des données</a:t>
            </a:r>
          </a:p>
          <a:p>
            <a:r>
              <a:rPr lang="fr-CH" dirty="0"/>
              <a:t>Être plongé dans le contexte étudié géographiquement mais aussi professionnellement </a:t>
            </a:r>
          </a:p>
          <a:p>
            <a:r>
              <a:rPr lang="fr-CH" dirty="0"/>
              <a:t>Apprentissage de deux langages, R et l’espagnol </a:t>
            </a:r>
          </a:p>
          <a:p>
            <a:r>
              <a:rPr lang="fr-CH" dirty="0"/>
              <a:t>Les rencontres et les voyages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E0C44-282D-43D3-BA37-FA1D213E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64220-D068-47E9-8022-349C76D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B7A3C-2192-4270-9C60-ED7F295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29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4C3CB-3DED-4FEE-AEAC-FBBD2FF13724}"/>
              </a:ext>
            </a:extLst>
          </p:cNvPr>
          <p:cNvSpPr txBox="1"/>
          <p:nvPr/>
        </p:nvSpPr>
        <p:spPr>
          <a:xfrm>
            <a:off x="2105135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positif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436690D-7751-4D47-BD7B-96E260BA498F}"/>
              </a:ext>
            </a:extLst>
          </p:cNvPr>
          <p:cNvSpPr txBox="1">
            <a:spLocks/>
          </p:cNvSpPr>
          <p:nvPr/>
        </p:nvSpPr>
        <p:spPr>
          <a:xfrm>
            <a:off x="5089499" y="2160589"/>
            <a:ext cx="448939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Beaucoup ne nettoyage de données</a:t>
            </a:r>
          </a:p>
          <a:p>
            <a:r>
              <a:rPr lang="fr-CH" dirty="0"/>
              <a:t>Peu de temps pour le Machine Learning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ABA4B2-BA93-41C0-BAD4-1A062DE3E86E}"/>
              </a:ext>
            </a:extLst>
          </p:cNvPr>
          <p:cNvSpPr txBox="1"/>
          <p:nvPr/>
        </p:nvSpPr>
        <p:spPr>
          <a:xfrm>
            <a:off x="6517300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négatif</a:t>
            </a:r>
          </a:p>
        </p:txBody>
      </p:sp>
    </p:spTree>
    <p:extLst>
      <p:ext uri="{BB962C8B-B14F-4D97-AF65-F5344CB8AC3E}">
        <p14:creationId xmlns:p14="http://schemas.microsoft.com/office/powerpoint/2010/main" val="236698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D50A6-DF55-468E-BDA1-A184C46A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64985-56BD-47C5-90A5-EF069C7A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41288"/>
            <a:ext cx="8596668" cy="2800074"/>
          </a:xfrm>
        </p:spPr>
        <p:txBody>
          <a:bodyPr/>
          <a:lstStyle/>
          <a:p>
            <a:r>
              <a:rPr lang="fr-CH" dirty="0"/>
              <a:t>Membre du Groupe consultatif pour la recherche agricole internationale</a:t>
            </a:r>
          </a:p>
          <a:p>
            <a:r>
              <a:rPr lang="fr-CH" dirty="0"/>
              <a:t>Recherches dans les domaines sociaux et environnementaux </a:t>
            </a:r>
          </a:p>
          <a:p>
            <a:r>
              <a:rPr lang="fr-CH" dirty="0"/>
              <a:t>Biologie, pratiques agricoles, économie et … analyse de données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BC2DDE-44AB-496B-95B7-E7B7D66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A75-0B30-4CE5-9738-651F92364091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DBE46-49B3-458E-8B78-ADCC240E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9FE12-8405-48FA-B9B0-7B468085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58ACBF-423B-46A0-91BB-F1715FA1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9122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F0B26-89C8-44D1-B962-490AF435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BCFBB-90CE-4C06-B471-076D21A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CA031-F2AF-49B3-9172-53690141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B94E2D-92E3-4A66-AEF8-930C293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0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A084-1C71-403E-946E-A61AAD6B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D3A90-A3D1-43DC-81FA-88C7BD5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7838D-1AF4-4753-B9A4-16A3B62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F3C22-8333-4753-A531-96B98CF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4</a:t>
            </a:fld>
            <a:endParaRPr lang="fr-CH" dirty="0"/>
          </a:p>
        </p:txBody>
      </p:sp>
      <p:pic>
        <p:nvPicPr>
          <p:cNvPr id="1026" name="Picture 2" descr="Résultats de recherche d'images pour « eje cafetero mapa »">
            <a:extLst>
              <a:ext uri="{FF2B5EF4-FFF2-40B4-BE49-F238E27FC236}">
                <a16:creationId xmlns:a16="http://schemas.microsoft.com/office/drawing/2014/main" id="{FF2CC4C2-0A91-4BF9-8883-D5CD4D7DA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09" y="1578858"/>
            <a:ext cx="5123454" cy="37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s de recherche d'images pour « cafeteros de colombia »">
            <a:extLst>
              <a:ext uri="{FF2B5EF4-FFF2-40B4-BE49-F238E27FC236}">
                <a16:creationId xmlns:a16="http://schemas.microsoft.com/office/drawing/2014/main" id="{85DAC110-E933-43F1-8B17-E5D5E24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" y="1484351"/>
            <a:ext cx="2194370" cy="21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s de recherche d'images pour « Comite cafeteros risaralda »">
            <a:extLst>
              <a:ext uri="{FF2B5EF4-FFF2-40B4-BE49-F238E27FC236}">
                <a16:creationId xmlns:a16="http://schemas.microsoft.com/office/drawing/2014/main" id="{8E44933C-62E0-4513-996E-3E8691DB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" y="3654776"/>
            <a:ext cx="2178486" cy="14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1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15E1-2E21-43ED-8F83-40EE160F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DD21D-F772-4564-AC5F-C4C9EC12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À partir de données climatiques, de pratiques culturales et de qualité des sols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Caractériser les cafés; trouver des relations et des groupes</a:t>
            </a:r>
          </a:p>
          <a:p>
            <a:r>
              <a:rPr lang="fr-CH" dirty="0"/>
              <a:t>Prédire la qualité sur la base des données à disposition</a:t>
            </a:r>
          </a:p>
          <a:p>
            <a:endParaRPr lang="fr-CH" dirty="0"/>
          </a:p>
          <a:p>
            <a:r>
              <a:rPr lang="fr-CH" dirty="0"/>
              <a:t>Comprendre et assimiler les contextes climatiques et biologiques du café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C3E8-E764-44D7-8D2D-9E41F656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57A0C-00A8-4281-ABA9-1D948A1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E27C-93B7-4A7D-B670-10082E62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2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74540-4F6E-4CD5-BDE9-DF3FA051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B4738C-2664-4105-A4C2-1F1917A4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0227" cy="1913323"/>
          </a:xfrm>
        </p:spPr>
        <p:txBody>
          <a:bodyPr/>
          <a:lstStyle/>
          <a:p>
            <a:r>
              <a:rPr lang="fr-CH" dirty="0"/>
              <a:t>Règle n°1: être proactif !</a:t>
            </a:r>
          </a:p>
          <a:p>
            <a:r>
              <a:rPr lang="fr-CH" dirty="0"/>
              <a:t>Climat: Plusieurs essais avant de recevoir les bonnes données</a:t>
            </a:r>
          </a:p>
          <a:p>
            <a:r>
              <a:rPr lang="fr-CH" dirty="0"/>
              <a:t>Café: données brutes, </a:t>
            </a:r>
            <a:r>
              <a:rPr lang="fr-CH" dirty="0" err="1"/>
              <a:t>PDFs</a:t>
            </a:r>
            <a:r>
              <a:rPr lang="fr-CH" dirty="0"/>
              <a:t> ou Classeurs </a:t>
            </a:r>
            <a:r>
              <a:rPr lang="fr-CH" dirty="0" err="1"/>
              <a:t>Excels</a:t>
            </a:r>
            <a:r>
              <a:rPr lang="fr-CH" dirty="0"/>
              <a:t> </a:t>
            </a:r>
          </a:p>
          <a:p>
            <a:r>
              <a:rPr lang="fr-CH" dirty="0"/>
              <a:t>Sols: Différents profils venant d’un GIS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73C30-2DCE-40C8-BC82-0DF35482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0CF72-1F5F-4566-B83A-EA84574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4B8B4-0AF9-4BF7-9845-98B6EA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875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DB31-DDE1-41B7-A809-8CB795D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1D2BB-E12F-49EF-9101-5DA3754F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73C39-BF58-4281-AA3A-C66E8330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3AC726-8DAE-4572-B624-ED6625C5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7</a:t>
            </a:fld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241DEB-8EA2-4669-80CD-DCDEECFF44C9}"/>
              </a:ext>
            </a:extLst>
          </p:cNvPr>
          <p:cNvSpPr txBox="1"/>
          <p:nvPr/>
        </p:nvSpPr>
        <p:spPr>
          <a:xfrm>
            <a:off x="677334" y="1769889"/>
            <a:ext cx="2483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Objectif: </a:t>
            </a:r>
          </a:p>
          <a:p>
            <a:r>
              <a:rPr lang="fr-CH" dirty="0"/>
              <a:t>Construire un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 </a:t>
            </a:r>
          </a:p>
          <a:p>
            <a:r>
              <a:rPr lang="fr-CH" dirty="0"/>
              <a:t>Durée du travail: </a:t>
            </a:r>
          </a:p>
          <a:p>
            <a:r>
              <a:rPr lang="fr-CH" dirty="0"/>
              <a:t>4 mois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D2D5B-4CFA-4F95-A10B-0F7AC92B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35" y="1528994"/>
            <a:ext cx="4886325" cy="4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A7A28-DEA8-4B14-941A-3D21D859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CB1B9-9F88-4AFB-AE2C-BE86D1AA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320C0-4F3F-4A2B-9943-43F73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8</a:t>
            </a:fld>
            <a:endParaRPr lang="fr-CH" dirty="0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2A38888-040E-4D64-9C4F-0B281120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0"/>
            <a:ext cx="6827487" cy="6042025"/>
          </a:xfrm>
        </p:spPr>
      </p:pic>
    </p:spTree>
    <p:extLst>
      <p:ext uri="{BB962C8B-B14F-4D97-AF65-F5344CB8AC3E}">
        <p14:creationId xmlns:p14="http://schemas.microsoft.com/office/powerpoint/2010/main" val="38198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02AF6-549A-4B09-854B-FF33E3E4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F67A4-B5E5-4CB7-B437-54D5281F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19.07.2017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9D95D-E37F-4E94-8AFB-0E9931C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59B4B-B8BB-41B6-A16E-8A40E3D2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9</a:t>
            </a:fld>
            <a:endParaRPr lang="fr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8BD7CF-A58D-4622-82F4-558AE132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" y="1174410"/>
            <a:ext cx="8511539" cy="47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E97398-6817-499A-A763-49B3C110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1" y="1174410"/>
            <a:ext cx="18364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92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496</TotalTime>
  <Words>1132</Words>
  <Application>Microsoft Office PowerPoint</Application>
  <PresentationFormat>Grand écran</PresentationFormat>
  <Paragraphs>246</Paragraphs>
  <Slides>30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Facette</vt:lpstr>
      <vt:lpstr>Analyse des relations entre les conditions de culture et la qualité des cafés du département de Risaralda en Colombie</vt:lpstr>
      <vt:lpstr>Contenu</vt:lpstr>
      <vt:lpstr>Introduction et Contexte</vt:lpstr>
      <vt:lpstr>Introduction et Contexte</vt:lpstr>
      <vt:lpstr>Objectifs</vt:lpstr>
      <vt:lpstr>Première étape: Les données</vt:lpstr>
      <vt:lpstr>Première étape: Les données</vt:lpstr>
      <vt:lpstr>Présentation PowerPoint</vt:lpstr>
      <vt:lpstr>Prise en main des données</vt:lpstr>
      <vt:lpstr>Prise en main des données</vt:lpstr>
      <vt:lpstr>Prise en main des données</vt:lpstr>
      <vt:lpstr>Apprentissage non-supervisé</vt:lpstr>
      <vt:lpstr>PCA</vt:lpstr>
      <vt:lpstr>Clustering</vt:lpstr>
      <vt:lpstr>Self Organizing Maps</vt:lpstr>
      <vt:lpstr>Self Organizing Maps</vt:lpstr>
      <vt:lpstr>Self Organizing Maps</vt:lpstr>
      <vt:lpstr>Self Organizing Maps</vt:lpstr>
      <vt:lpstr>Self Organizing Maps</vt:lpstr>
      <vt:lpstr>Apprentissage supervisé</vt:lpstr>
      <vt:lpstr>Random Forest</vt:lpstr>
      <vt:lpstr>Random Forest</vt:lpstr>
      <vt:lpstr>Partial Least Squares</vt:lpstr>
      <vt:lpstr>Partial Least Squares</vt:lpstr>
      <vt:lpstr>Discussion des résultats</vt:lpstr>
      <vt:lpstr>Disponibilité des données</vt:lpstr>
      <vt:lpstr>Présentation PowerPoint</vt:lpstr>
      <vt:lpstr>Conclusion</vt:lpstr>
      <vt:lpstr>Conclusion personnelle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Schowing</dc:creator>
  <cp:lastModifiedBy>Thibault Schowing</cp:lastModifiedBy>
  <cp:revision>36</cp:revision>
  <dcterms:created xsi:type="dcterms:W3CDTF">2017-07-19T12:50:52Z</dcterms:created>
  <dcterms:modified xsi:type="dcterms:W3CDTF">2017-07-19T21:07:10Z</dcterms:modified>
</cp:coreProperties>
</file>